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74" r:id="rId5"/>
    <p:sldId id="258" r:id="rId6"/>
    <p:sldId id="260" r:id="rId7"/>
    <p:sldId id="275" r:id="rId8"/>
    <p:sldId id="261" r:id="rId9"/>
    <p:sldId id="272" r:id="rId10"/>
    <p:sldId id="269" r:id="rId11"/>
    <p:sldId id="270" r:id="rId12"/>
    <p:sldId id="284" r:id="rId13"/>
    <p:sldId id="271" r:id="rId14"/>
    <p:sldId id="273" r:id="rId15"/>
    <p:sldId id="259" r:id="rId16"/>
    <p:sldId id="262" r:id="rId17"/>
    <p:sldId id="263" r:id="rId18"/>
    <p:sldId id="264" r:id="rId19"/>
    <p:sldId id="266" r:id="rId20"/>
    <p:sldId id="276" r:id="rId21"/>
    <p:sldId id="267" r:id="rId22"/>
    <p:sldId id="268" r:id="rId23"/>
    <p:sldId id="281" r:id="rId24"/>
    <p:sldId id="283" r:id="rId25"/>
    <p:sldId id="279" r:id="rId26"/>
    <p:sldId id="278" r:id="rId27"/>
    <p:sldId id="280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yyoo@gmail.com" initials="h" lastIdx="1" clrIdx="0">
    <p:extLst>
      <p:ext uri="{19B8F6BF-5375-455C-9EA6-DF929625EA0E}">
        <p15:presenceInfo xmlns:p15="http://schemas.microsoft.com/office/powerpoint/2012/main" userId="40b9e4188a314b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4T00:27:34.708" idx="1">
    <p:pos x="3632" y="2324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436B-AF58-42EF-8AD5-E894A53B6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A8416-D5F5-4E99-BB3C-9E3F2FF42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806F7-ECD0-457B-A763-D9DC46FB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5AC2-BC88-4029-AC06-EB5F8C99180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11351-6D29-4582-86BE-541614B9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43B3-1202-4630-AB6A-885B25FE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531-6784-41FF-BD17-1E7780AD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5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E0AD-8605-410A-8D53-98BCDCB8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1838F-933B-48C8-95F2-9B33FA51D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B2635-4085-4AC6-8E42-378083C3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5AC2-BC88-4029-AC06-EB5F8C99180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9DD75-3488-4FF9-BE09-79EC63E2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932DC-68B0-4F3B-8CD0-94A2D75E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531-6784-41FF-BD17-1E7780AD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9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6B5B4C-EFBF-4C4E-875B-415FF838E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06DEB-7B85-4002-B836-E376C7FD2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D6708-BD15-4F9F-8F23-215EC00D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5AC2-BC88-4029-AC06-EB5F8C99180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0DFEA-B276-45A9-8A9A-681571CA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24513-2953-4D51-870C-8C6DB887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531-6784-41FF-BD17-1E7780AD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7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1DFC-2862-4BEE-9815-5F8D1089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F920C-79E2-4A79-ACAA-48EC4CA5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0B361-9833-421A-8AAF-D55E210D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5AC2-BC88-4029-AC06-EB5F8C99180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AEF50-B8A2-4D4C-AA69-0F5F8AA0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9096-7098-4BB6-BEEF-2215F5BA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531-6784-41FF-BD17-1E7780AD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3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5BE5-18FD-4FEA-84EB-98CCB3C2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B2C0-0A41-43FE-90F4-F93D087F2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62696-47ED-4B2C-AC23-833B138C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5AC2-BC88-4029-AC06-EB5F8C99180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71264-379F-412F-A7C3-2D5CC886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AF0E8-A082-43B7-943A-CFABE487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531-6784-41FF-BD17-1E7780AD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F61D-76B8-4C0C-A2C3-D3FD7EFC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5EBF-ABD4-49C4-BF5C-F584F38F7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1BC81-2DC6-4273-9BD6-327BA38E3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30309-6F9F-4C2D-BECE-DE3BD54E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5AC2-BC88-4029-AC06-EB5F8C99180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A7611-9C00-4284-AAAF-ABFB144E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9D42C-CF9E-417B-A889-F2EEC286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531-6784-41FF-BD17-1E7780AD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6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8556-53AD-4C36-B846-9B911133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0C4CC-F650-4BDC-B67F-2C0AE7F64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4FE6F-D3BA-42A1-8F32-663D2A61C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5396D9-9361-4194-88C0-BDE1A6808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6143A-C565-49A3-9CFA-8B868FEC2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A00B1-947B-4030-9150-D1959E2C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5AC2-BC88-4029-AC06-EB5F8C99180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11433-E797-4D8C-9425-B3CC346D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8F276-7386-44F6-98E9-E0F69AD0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531-6784-41FF-BD17-1E7780AD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2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CDBD-0240-4A43-9E80-C0041889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FDC04-F92D-40D2-B034-629311A6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5AC2-BC88-4029-AC06-EB5F8C99180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2D51F-D7E6-44BE-85DF-97B2B02D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4F68A-5C7B-4A5B-8F13-04920BDD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531-6784-41FF-BD17-1E7780AD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8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C68AE6-5F25-462F-81E7-564E667E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5AC2-BC88-4029-AC06-EB5F8C99180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CEB2D-337B-42F8-95B0-D8886A2D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7A6B6-489F-4805-9847-BF9CAFBE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531-6784-41FF-BD17-1E7780AD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8663-9BBE-4E8C-BA2A-9A6393F7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5B3D1-B039-452A-8B35-84B3F1E09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9AB5E-3450-4940-96A6-895C0275A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B2089-13F1-45EE-A451-C062CCD9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5AC2-BC88-4029-AC06-EB5F8C99180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15153-5465-4BD6-9C49-70C3B070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ECE47-2994-4E01-AA1F-DF94BDB3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531-6784-41FF-BD17-1E7780AD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5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CD7D5-AC65-4FD8-AD30-C18E67A5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8EAD0-98D4-4F8E-9681-F9E433F26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3EC61-FEB0-44EA-BFFA-2C09CAFE9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55F58-C7E7-4167-9D92-B42621FD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5AC2-BC88-4029-AC06-EB5F8C99180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19571-CF26-40D8-B59A-BA0127BE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83677-2446-4AD3-BB65-C5479B3E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531-6784-41FF-BD17-1E7780AD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2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13831-3C3D-4B19-BAB7-3010C0FD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BEECE-5A8B-4228-AC37-5DE99F803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4C811-5D2D-4B43-AA1F-131A6F601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5AC2-BC88-4029-AC06-EB5F8C99180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01218-755A-469D-8E83-FD81A8FD0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4EA90-99E3-4D69-A7DA-696AAC6D0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A531-6784-41FF-BD17-1E7780AD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6DE6-1EAC-4D43-BE4C-C05C4E997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422" y="185738"/>
            <a:ext cx="10797872" cy="157851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i="1" dirty="0">
                <a:latin typeface="Aharoni" panose="02010803020104030203" pitchFamily="2" charset="-79"/>
                <a:cs typeface="Aharoni" panose="02010803020104030203" pitchFamily="2" charset="-79"/>
              </a:rPr>
              <a:t>Elite Management in</a:t>
            </a:r>
            <a:br>
              <a:rPr lang="en-US" sz="3200" i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i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i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>
                <a:latin typeface="Aharoni" panose="02010803020104030203" pitchFamily="2" charset="-79"/>
                <a:cs typeface="Aharoni" panose="02010803020104030203" pitchFamily="2" charset="-79"/>
              </a:rPr>
              <a:t>Renal Care, Treatment and Prevention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AFEF2-AB68-45B3-9462-1A90E72B0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06" y="2956106"/>
            <a:ext cx="5721293" cy="378759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Henry K. Yoo, DVM MSc MBA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Hosted by </a:t>
            </a: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6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endParaRPr lang="en-US" sz="26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9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Executive Director &amp; Consultant in 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Preventive Medicine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Infinity Medical Consulting &amp; Co.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Santa Monica, CA 90405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16C7D-D8F4-464E-BCE4-5F542CA15F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10012" y="2956106"/>
            <a:ext cx="5278669" cy="3519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C26C1F-859A-4D93-82DB-4D08E10DA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0" y="4057649"/>
            <a:ext cx="5721292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79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4294A3-A6F3-476F-935F-96A04B38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5 CKD Stage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by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GFR (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30-75%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Damage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D92232-392D-4442-8A9C-0BE8E5A32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4351338"/>
          </a:xfrm>
        </p:spPr>
        <p:txBody>
          <a:bodyPr/>
          <a:lstStyle/>
          <a:p>
            <a:r>
              <a:rPr lang="en-US" sz="1800" b="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Malgun Gothic" panose="020B0503020000020004" pitchFamily="34" charset="-127"/>
                <a:cs typeface="Aharoni" panose="02010803020104030203" pitchFamily="2" charset="-79"/>
              </a:rPr>
              <a:t>Stage 1:</a:t>
            </a:r>
            <a:r>
              <a:rPr lang="en-US" sz="18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Malgun Gothic" panose="020B0503020000020004" pitchFamily="34" charset="-127"/>
                <a:cs typeface="Aharoni" panose="02010803020104030203" pitchFamily="2" charset="-79"/>
              </a:rPr>
              <a:t>  GFR (90 or above). </a:t>
            </a:r>
            <a:r>
              <a:rPr lang="en-US" sz="1800" dirty="0">
                <a:solidFill>
                  <a:srgbClr val="000000"/>
                </a:solidFill>
                <a:effectLst/>
                <a:latin typeface="DINNextLTPro-Light"/>
                <a:ea typeface="Malgun Gothic" panose="020B0503020000020004" pitchFamily="34" charset="-127"/>
                <a:cs typeface="Times New Roman" panose="02020603050405020304" pitchFamily="18" charset="0"/>
              </a:rPr>
              <a:t>Kidney damage may still be detected before the GFR begins to decline. 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DINNextLTPro-Ligh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Stage 2:</a:t>
            </a:r>
            <a:r>
              <a:rPr lang="en-US" sz="18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 GFR (60 to 89). </a:t>
            </a:r>
            <a:r>
              <a:rPr lang="en-US" sz="1800" dirty="0">
                <a:solidFill>
                  <a:srgbClr val="000000"/>
                </a:solidFill>
                <a:effectLst/>
                <a:latin typeface="DINNextLTPro-Light"/>
                <a:ea typeface="Times New Roman" panose="02020603050405020304" pitchFamily="18" charset="0"/>
              </a:rPr>
              <a:t>When kidney function starts to decline and there is a need to monitor the progression of the CKD and continue treatment to reduce the risk of other health problems.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Stage 3:</a:t>
            </a:r>
            <a:r>
              <a:rPr lang="en-US" sz="18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GFR (30 to 59). </a:t>
            </a:r>
            <a:r>
              <a:rPr lang="en-US" sz="1800" dirty="0">
                <a:solidFill>
                  <a:srgbClr val="000000"/>
                </a:solidFill>
                <a:effectLst/>
                <a:latin typeface="DINNextLTPro-Light"/>
                <a:ea typeface="Times New Roman" panose="02020603050405020304" pitchFamily="18" charset="0"/>
              </a:rPr>
              <a:t>When CKD has advanced to this stage, anemia and bone problems become more common. </a:t>
            </a:r>
            <a:r>
              <a:rPr lang="en-US" sz="1800" dirty="0">
                <a:solidFill>
                  <a:srgbClr val="000000"/>
                </a:solidFill>
                <a:latin typeface="DINNextLTPro-Light"/>
                <a:ea typeface="Times New Roman" panose="02020603050405020304" pitchFamily="18" charset="0"/>
              </a:rPr>
              <a:t>Start</a:t>
            </a:r>
            <a:r>
              <a:rPr lang="en-US" sz="1800" dirty="0">
                <a:solidFill>
                  <a:srgbClr val="000000"/>
                </a:solidFill>
                <a:effectLst/>
                <a:latin typeface="DINNextLTPro-Light"/>
                <a:ea typeface="Times New Roman" panose="02020603050405020304" pitchFamily="18" charset="0"/>
              </a:rPr>
              <a:t> to prevent or treat these complications.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475D7-C623-4BE8-A15D-FF92824050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b="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Stage 4:</a:t>
            </a:r>
            <a:r>
              <a:rPr lang="en-US" sz="18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Severe reduction in GFR (15 to 29). </a:t>
            </a:r>
            <a:r>
              <a:rPr lang="en-US" sz="1800" dirty="0">
                <a:solidFill>
                  <a:srgbClr val="000000"/>
                </a:solidFill>
                <a:effectLst/>
                <a:latin typeface="DINNextLTPro-Light"/>
                <a:ea typeface="Times New Roman" panose="02020603050405020304" pitchFamily="18" charset="0"/>
              </a:rPr>
              <a:t>Continue following the treatment for complications of CKD including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DINNextLTPro-Light"/>
                <a:ea typeface="Times New Roman" panose="02020603050405020304" pitchFamily="18" charset="0"/>
              </a:rPr>
              <a:t>Hemo</a:t>
            </a:r>
            <a:r>
              <a:rPr lang="en-US" sz="1800" dirty="0">
                <a:solidFill>
                  <a:srgbClr val="000000"/>
                </a:solidFill>
                <a:effectLst/>
                <a:latin typeface="DINNextLTPro-Light"/>
                <a:ea typeface="Times New Roman" panose="02020603050405020304" pitchFamily="18" charset="0"/>
              </a:rPr>
              <a:t>-dialysis</a:t>
            </a:r>
            <a:r>
              <a:rPr lang="en-US" sz="1800" dirty="0">
                <a:solidFill>
                  <a:srgbClr val="000000"/>
                </a:solidFill>
                <a:latin typeface="DINNextLTPro-Light"/>
                <a:ea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DINNextLTPro-Light"/>
                <a:ea typeface="Times New Roman" panose="02020603050405020304" pitchFamily="18" charset="0"/>
              </a:rPr>
              <a:t>peritoneal dialysis. </a:t>
            </a:r>
            <a:r>
              <a:rPr lang="en-US" sz="1800" dirty="0">
                <a:solidFill>
                  <a:srgbClr val="000000"/>
                </a:solidFill>
                <a:latin typeface="DINNextLTPro-Light"/>
                <a:ea typeface="Times New Roman" panose="02020603050405020304" pitchFamily="18" charset="0"/>
              </a:rPr>
              <a:t>Time to begin discussion on</a:t>
            </a:r>
            <a:r>
              <a:rPr lang="en-US" sz="1800" dirty="0">
                <a:solidFill>
                  <a:srgbClr val="000000"/>
                </a:solidFill>
                <a:effectLst/>
                <a:latin typeface="DINNextLTPro-Light"/>
                <a:ea typeface="Times New Roman" panose="02020603050405020304" pitchFamily="18" charset="0"/>
              </a:rPr>
              <a:t> kidney transplantation.</a:t>
            </a:r>
          </a:p>
          <a:p>
            <a:r>
              <a:rPr lang="en-US" sz="1800" b="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Stage 5:</a:t>
            </a:r>
            <a:r>
              <a:rPr lang="en-US" sz="18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Kidney failure (GFR less than 15). </a:t>
            </a:r>
            <a:r>
              <a:rPr lang="en-US" sz="1800" dirty="0">
                <a:solidFill>
                  <a:srgbClr val="000000"/>
                </a:solidFill>
                <a:effectLst/>
                <a:latin typeface="DINNextLTPro-Light"/>
                <a:ea typeface="Times New Roman" panose="02020603050405020304" pitchFamily="18" charset="0"/>
              </a:rPr>
              <a:t>When the kidneys do not work well enough to maintain life through dialysis or a kidney transplant.</a:t>
            </a:r>
          </a:p>
          <a:p>
            <a:endParaRPr lang="en-US" sz="1800" dirty="0">
              <a:solidFill>
                <a:srgbClr val="000000"/>
              </a:solidFill>
              <a:latin typeface="DINNextLTPro-Light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DINNextLTPro-Light"/>
                <a:ea typeface="Times New Roman" panose="02020603050405020304" pitchFamily="18" charset="0"/>
              </a:rPr>
              <a:t>Important things to know is in “ detection of CKD through  elevated SDMA or BUN/Creatinine is when </a:t>
            </a:r>
            <a:r>
              <a:rPr lang="en-US" sz="18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 damage took place at the  almost 30%  up to 75% of the Kidney cell function. </a:t>
            </a:r>
            <a:endParaRPr lang="en-US" sz="18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endParaRPr lang="en-US" sz="18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03CC-ECE8-41A6-B159-434655DB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01BAE-8364-4F7B-992C-6A595A4757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5 stages of chronic kidney disease">
            <a:extLst>
              <a:ext uri="{FF2B5EF4-FFF2-40B4-BE49-F238E27FC236}">
                <a16:creationId xmlns:a16="http://schemas.microsoft.com/office/drawing/2014/main" id="{18AD5507-0A0B-4B83-A771-BAAC03737A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681037"/>
            <a:ext cx="11926956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4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AD3E-D009-41B2-A501-71A52836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Most Readily-Used Renal Test in 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8A674-F4E2-4A38-AC9F-70C49E2373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he difference between UACR and eGFR tests">
            <a:extLst>
              <a:ext uri="{FF2B5EF4-FFF2-40B4-BE49-F238E27FC236}">
                <a16:creationId xmlns:a16="http://schemas.microsoft.com/office/drawing/2014/main" id="{EF70F077-97B5-4678-9670-7CA81CAAD1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945860"/>
            <a:ext cx="10610849" cy="4110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53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C7140B-8D32-4E61-AFDD-F6A35A05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Diet Combined with Clinician Monitoring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20323-A6F8-4395-AFE8-7D98CEA3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endParaRPr lang="en-US" b="0" i="0" dirty="0">
              <a:solidFill>
                <a:srgbClr val="291B44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fontAlgn="base"/>
            <a:r>
              <a:rPr lang="en-US" b="0" i="0" dirty="0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Avoid overuse of nonsteroidal anti-inflammatory drugs (NSAIDs), which can damage kidneys.</a:t>
            </a:r>
          </a:p>
          <a:p>
            <a:pPr algn="l" fontAlgn="base"/>
            <a:r>
              <a:rPr lang="en-US" b="0" i="0" dirty="0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Schedule regular checkups (Q 2 months) to monitor kidney function, anemia and hydration of the body. </a:t>
            </a:r>
          </a:p>
          <a:p>
            <a:pPr algn="l" fontAlgn="base"/>
            <a:r>
              <a:rPr lang="en-US" dirty="0">
                <a:solidFill>
                  <a:srgbClr val="2E1A4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Consider </a:t>
            </a:r>
            <a:r>
              <a:rPr lang="en-US" b="0" i="0" dirty="0">
                <a:solidFill>
                  <a:srgbClr val="2E1A45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Kidney-friendly diet &amp; supplements to </a:t>
            </a:r>
            <a:r>
              <a:rPr lang="en-US" b="0" i="0" dirty="0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limits the amount of potassium and phosphorus </a:t>
            </a:r>
          </a:p>
          <a:p>
            <a:pPr marL="0" indent="0" algn="l" fontAlgn="base">
              <a:buNone/>
            </a:pPr>
            <a:r>
              <a:rPr lang="en-US" dirty="0">
                <a:solidFill>
                  <a:srgbClr val="33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b="0" i="0" dirty="0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consumed, as well proper fluid in-take.</a:t>
            </a:r>
          </a:p>
          <a:p>
            <a:pPr marL="0" indent="0" algn="l" fontAlgn="base">
              <a:buNone/>
            </a:pPr>
            <a:endParaRPr lang="en-US" b="0" i="0" dirty="0">
              <a:solidFill>
                <a:srgbClr val="2E1A45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B3B70-5AA7-4A88-995B-DCE3F4D8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429626" y="4286250"/>
            <a:ext cx="3616146" cy="2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5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8AFD-C8F8-4CCD-B21F-D35DFB97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756"/>
            <a:ext cx="10515600" cy="820419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Attention to </a:t>
            </a:r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Anemia</a:t>
            </a:r>
          </a:p>
        </p:txBody>
      </p:sp>
      <p:pic>
        <p:nvPicPr>
          <p:cNvPr id="6146" name="Picture 4">
            <a:extLst>
              <a:ext uri="{FF2B5EF4-FFF2-40B4-BE49-F238E27FC236}">
                <a16:creationId xmlns:a16="http://schemas.microsoft.com/office/drawing/2014/main" id="{3699313D-FC23-4FF9-88DD-5C45C50D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11481"/>
            <a:ext cx="3429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6">
            <a:extLst>
              <a:ext uri="{FF2B5EF4-FFF2-40B4-BE49-F238E27FC236}">
                <a16:creationId xmlns:a16="http://schemas.microsoft.com/office/drawing/2014/main" id="{B14DBBA6-57AF-4BFF-A8C6-17467DB8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611631"/>
            <a:ext cx="32385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A62EDB-D0AE-4C4A-A551-A94BD257B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4" y="2264043"/>
            <a:ext cx="112347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Anemia due to CKD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A7BA85-6D1D-4433-8B9B-D84636F2CD8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38239" y="1947080"/>
            <a:ext cx="11053761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1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Poppins" panose="000005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800" b="1" baseline="30000" dirty="0">
              <a:latin typeface="Calibri" panose="020F0502020204030204" pitchFamily="34" charset="0"/>
              <a:ea typeface="Poppins" panose="000005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1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Poppins" panose="000005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a. Oral or  IV  Tx  for </a:t>
            </a:r>
            <a:r>
              <a:rPr kumimoji="0" lang="en-US" altLang="en-US" sz="4800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Iron to correct Iron Deficiency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Erythropoietin-stimulating agents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to address low EPO via injection or IV infusion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2688FD-F37D-4FE8-BBE5-AD9A927DB4B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38239" y="5018942"/>
            <a:ext cx="1034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lood transfusions 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to increase 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RBC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 count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70114-CB6C-454B-A8B2-DB179469C1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10800000">
            <a:off x="7155629" y="289389"/>
            <a:ext cx="4560119" cy="29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6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04B8-EBCD-494F-A322-6FB4C98E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New Ideas on Renal Care - KERENDIA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43D10-AB08-4141-8AC5-BA58174B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29238"/>
          </a:xfrm>
        </p:spPr>
        <p:txBody>
          <a:bodyPr>
            <a:normAutofit fontScale="55000" lnSpcReduction="20000"/>
          </a:bodyPr>
          <a:lstStyle/>
          <a:p>
            <a:pPr algn="ctr" fontAlgn="base"/>
            <a:r>
              <a:rPr lang="en-US" b="1" i="0" cap="all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HOW MIGHT THE MANAGEMENT OF ANEMIA DUE TO CK</a:t>
            </a:r>
          </a:p>
          <a:p>
            <a:pPr algn="ctr" fontAlgn="base"/>
            <a:r>
              <a:rPr lang="en-US" b="0" i="0" dirty="0">
                <a:solidFill>
                  <a:srgbClr val="D40131"/>
                </a:solidFill>
                <a:effectLst/>
                <a:latin typeface="Aspira-Bold"/>
              </a:rPr>
              <a:t> </a:t>
            </a:r>
            <a:r>
              <a:rPr lang="en-US" sz="3600" b="1" i="0" dirty="0">
                <a:solidFill>
                  <a:srgbClr val="D40131"/>
                </a:solidFill>
                <a:effectLst/>
                <a:latin typeface="Aspira-Bold"/>
              </a:rPr>
              <a:t>significantly slowed CKD progression</a:t>
            </a:r>
            <a:r>
              <a:rPr lang="en-US" sz="3600" b="1" i="0" baseline="30000" dirty="0">
                <a:solidFill>
                  <a:srgbClr val="D40131"/>
                </a:solidFill>
                <a:effectLst/>
                <a:latin typeface="Aspira-Bold"/>
              </a:rPr>
              <a:t>1</a:t>
            </a:r>
          </a:p>
          <a:p>
            <a:pPr algn="ctr" fontAlgn="base"/>
            <a:endParaRPr lang="en-US" sz="3600" b="1" i="0" dirty="0">
              <a:solidFill>
                <a:srgbClr val="D40131"/>
              </a:solidFill>
              <a:effectLst/>
              <a:latin typeface="Aspira-Bold"/>
            </a:endParaRPr>
          </a:p>
          <a:p>
            <a:pPr algn="l" fontAlgn="base"/>
            <a:r>
              <a:rPr lang="en-US" sz="3800" b="0" i="0" dirty="0">
                <a:solidFill>
                  <a:srgbClr val="62666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Primary composite endpoint consisted of end-stage kidney disease,* a sustained decline of ≥40% in eGFR from baseline over ≥4 weeks, or renal death.</a:t>
            </a:r>
            <a:r>
              <a:rPr lang="en-US" sz="3800" b="0" i="0" u="sng" baseline="30000" dirty="0">
                <a:solidFill>
                  <a:srgbClr val="D4013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1</a:t>
            </a:r>
            <a:endParaRPr lang="en-US" sz="3800" b="0" i="0" dirty="0">
              <a:solidFill>
                <a:srgbClr val="62666A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fontAlgn="base"/>
            <a:endParaRPr lang="en-US" sz="3800" b="0" i="0" dirty="0">
              <a:solidFill>
                <a:srgbClr val="62666A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fontAlgn="base"/>
            <a:r>
              <a:rPr lang="en-US" sz="3800" b="0" i="0" dirty="0">
                <a:solidFill>
                  <a:srgbClr val="62666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 treatment effect reflected a reduction in a sustained decline in eGFR of ≥40% and progression to kidney failure. There were few renal deaths during the trial.</a:t>
            </a:r>
          </a:p>
          <a:p>
            <a:pPr algn="l" fontAlgn="base"/>
            <a:endParaRPr lang="en-US" sz="3800" b="0" i="0" dirty="0">
              <a:solidFill>
                <a:srgbClr val="62666A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l" fontAlgn="base">
              <a:buNone/>
            </a:pPr>
            <a:r>
              <a:rPr lang="en-US" sz="3800" b="0" i="0" cap="all" dirty="0">
                <a:solidFill>
                  <a:srgbClr val="D4013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  INDICATION: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800" b="0" i="0" dirty="0">
                <a:solidFill>
                  <a:srgbClr val="64666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KERENDIA is indicated to reduce the risk of sustained eGFR decline, end-stage kidney disease, cardiovascular death, non-fatal myocardial infarction, and hospitalization for heart failure in adult patients with chronic kidney disease (CKD) associated with type 2 diabetes (T2D)</a:t>
            </a:r>
          </a:p>
          <a:p>
            <a:r>
              <a:rPr lang="en-US" sz="3800" b="1" i="0" cap="all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E IMPACTING YOUR PATIENTS AND YOUR </a:t>
            </a:r>
            <a:r>
              <a:rPr lang="en-US" b="1" i="0" cap="all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PRACTICE?</a:t>
            </a:r>
          </a:p>
          <a:p>
            <a:r>
              <a:rPr lang="en-US" b="1" i="0" cap="all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HOW MIGHT THE MANAGEMENT OF ANEMIA DUE TO CKD BE IMPACTING YOUR PATIENTS AND YOUR PRACTICE?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8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5F12-6551-48C0-9545-C8301A09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Why Renal Care? ( if not 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DEF93-19E6-494E-AC8E-61D2A9CF9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Daily </a:t>
            </a:r>
            <a:r>
              <a:rPr lang="en-US" dirty="0">
                <a:solidFill>
                  <a:srgbClr val="201E1E"/>
                </a:solidFill>
                <a:latin typeface="Franklin Gothic Heavy" panose="020B0903020102020204" pitchFamily="34" charset="0"/>
              </a:rPr>
              <a:t>accumulation of </a:t>
            </a: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 waste products within the body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Unable to remove side reaction of drugs </a:t>
            </a:r>
            <a:r>
              <a:rPr lang="en-US" dirty="0">
                <a:solidFill>
                  <a:srgbClr val="201E1E"/>
                </a:solidFill>
                <a:latin typeface="Franklin Gothic Heavy" panose="020B0903020102020204" pitchFamily="34" charset="0"/>
              </a:rPr>
              <a:t>in</a:t>
            </a: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 the body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Electrolyte</a:t>
            </a:r>
            <a:r>
              <a:rPr lang="en-US" dirty="0">
                <a:solidFill>
                  <a:srgbClr val="201E1E"/>
                </a:solidFill>
                <a:latin typeface="Franklin Gothic Heavy" panose="020B0903020102020204" pitchFamily="34" charset="0"/>
              </a:rPr>
              <a:t> imbalance leading to dehydration</a:t>
            </a:r>
            <a:endParaRPr lang="en-US" b="0" i="0" dirty="0">
              <a:solidFill>
                <a:srgbClr val="201E1E"/>
              </a:solidFill>
              <a:effectLst/>
              <a:latin typeface="Franklin Gothic Heavy" panose="020B09030201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Imbalance of  hormones that regulate BP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Affects </a:t>
            </a:r>
            <a:r>
              <a:rPr lang="en-US" dirty="0">
                <a:solidFill>
                  <a:srgbClr val="201E1E"/>
                </a:solidFill>
                <a:latin typeface="Franklin Gothic Heavy" panose="020B0903020102020204" pitchFamily="34" charset="0"/>
              </a:rPr>
              <a:t>V</a:t>
            </a: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itamin D production affecting Bone &amp; </a:t>
            </a:r>
            <a:r>
              <a:rPr lang="en-US" dirty="0">
                <a:solidFill>
                  <a:srgbClr val="201E1E"/>
                </a:solidFill>
                <a:latin typeface="Franklin Gothic Heavy" panose="020B0903020102020204" pitchFamily="34" charset="0"/>
              </a:rPr>
              <a:t>Neoplasia</a:t>
            </a:r>
            <a:endParaRPr lang="en-US" b="0" i="0" dirty="0">
              <a:solidFill>
                <a:srgbClr val="201E1E"/>
              </a:solidFill>
              <a:effectLst/>
              <a:latin typeface="Franklin Gothic Heavy" panose="020B09030201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Affects the </a:t>
            </a:r>
            <a:r>
              <a:rPr lang="en-US" dirty="0">
                <a:solidFill>
                  <a:srgbClr val="201E1E"/>
                </a:solidFill>
                <a:latin typeface="Franklin Gothic Heavy" panose="020B0903020102020204" pitchFamily="34" charset="0"/>
              </a:rPr>
              <a:t>metabolism</a:t>
            </a: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 of  RBC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76E41-7B27-4D7E-A0A8-159D5CE15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165976" y="4739067"/>
            <a:ext cx="1791148" cy="2052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726FC7-BB3B-4497-AA54-3C2069377D7F}"/>
              </a:ext>
            </a:extLst>
          </p:cNvPr>
          <p:cNvSpPr txBox="1"/>
          <p:nvPr/>
        </p:nvSpPr>
        <p:spPr>
          <a:xfrm>
            <a:off x="10165976" y="7070004"/>
            <a:ext cx="179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.wikipedia.org/wiki/search?search=osteochondrom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38782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B06D-77D5-44FB-B7A6-62D1E5F2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Best Patient Care &amp; Client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2895B-F724-426E-A8D5-10DFEDC8F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Highest quality medicine available to patients &amp;  clients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Pain, Discomfort &amp; Suffering ( Veterinary Oath)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Animal Advocacy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ADDS 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Client Education on Life Longevity and Preventive Medicine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94DEB-6268-4D28-B0D1-343C84C5A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6001" y="4662185"/>
            <a:ext cx="5461298" cy="20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0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763D07-96EE-4C96-B00F-96615EDF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8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		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  </a:t>
            </a:r>
            <a:r>
              <a:rPr lang="en-US">
                <a:latin typeface="Aharoni" panose="02010803020104030203" pitchFamily="2" charset="-79"/>
                <a:cs typeface="Aharoni" panose="02010803020104030203" pitchFamily="2" charset="-79"/>
              </a:rPr>
              <a:t>Dont’s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            &amp;              Dos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26B679-7C5D-4E75-ABCD-5C4A6F5ED4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Random Choice of Food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Snack with high Na +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Random/incidental care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Passive &amp; symptomatic care by clinician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Passive Rx planning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98B28-9711-4D61-A446-B0B3D38B41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Low but High Quality Prot.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Specially Prepared low Na Snack/Treat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Q 2month medical check &amp; Potential Dialysis if needed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Tele-medicine for Vital Signs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Protocols and Show &amp; Tells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B079C0-B8C7-4621-A52E-F96BDD291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59215" y="5120639"/>
            <a:ext cx="3517751" cy="1496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80519E-834F-4E96-9BBA-A46E3A19DF7E}"/>
              </a:ext>
            </a:extLst>
          </p:cNvPr>
          <p:cNvSpPr txBox="1"/>
          <p:nvPr/>
        </p:nvSpPr>
        <p:spPr>
          <a:xfrm>
            <a:off x="3849045" y="7411537"/>
            <a:ext cx="204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ursuit.unimelb.edu.au/articles/mapping-australia-s-snakebites-for-pet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645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CC0E-1495-48A3-A8CF-01B81122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Available Products &amp; Supplements for CKD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BF70-9E64-4A24-BDC6-8C67EE0E0D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>
                <a:latin typeface="Arial Black" panose="020B0A04020102020204" pitchFamily="34" charset="0"/>
              </a:rPr>
              <a:t>AminAvast</a:t>
            </a:r>
          </a:p>
          <a:p>
            <a:r>
              <a:rPr lang="en-US" dirty="0">
                <a:latin typeface="Arial Black" panose="020B0A04020102020204" pitchFamily="34" charset="0"/>
              </a:rPr>
              <a:t>Probiotics</a:t>
            </a:r>
          </a:p>
          <a:p>
            <a:r>
              <a:rPr lang="en-US" dirty="0">
                <a:latin typeface="Arial Black" panose="020B0A04020102020204" pitchFamily="34" charset="0"/>
              </a:rPr>
              <a:t>Phosphate Binders</a:t>
            </a:r>
          </a:p>
          <a:p>
            <a:r>
              <a:rPr lang="en-US" dirty="0">
                <a:latin typeface="Arial Black" panose="020B0A04020102020204" pitchFamily="34" charset="0"/>
              </a:rPr>
              <a:t>Electrolyte</a:t>
            </a:r>
          </a:p>
          <a:p>
            <a:r>
              <a:rPr lang="en-US" dirty="0">
                <a:latin typeface="Arial Black" panose="020B0A04020102020204" pitchFamily="34" charset="0"/>
              </a:rPr>
              <a:t>Hb supplement</a:t>
            </a:r>
          </a:p>
          <a:p>
            <a:r>
              <a:rPr lang="en-US" dirty="0">
                <a:latin typeface="Arial Black" panose="020B0A04020102020204" pitchFamily="34" charset="0"/>
              </a:rPr>
              <a:t>Urine Acidifier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68274-28CD-4A2B-8057-60C7CAF14F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Low Na, Phosphorus diet</a:t>
            </a:r>
          </a:p>
          <a:p>
            <a:r>
              <a:rPr lang="en-US" dirty="0">
                <a:latin typeface="Arial Black" panose="020B0A04020102020204" pitchFamily="34" charset="0"/>
              </a:rPr>
              <a:t>Higher Quality Protein but Low Protein Diet</a:t>
            </a:r>
          </a:p>
          <a:p>
            <a:r>
              <a:rPr lang="en-US" dirty="0">
                <a:latin typeface="Arial Black" panose="020B0A04020102020204" pitchFamily="34" charset="0"/>
              </a:rPr>
              <a:t>Corresponding Treats</a:t>
            </a:r>
          </a:p>
          <a:p>
            <a:r>
              <a:rPr lang="en-US" dirty="0">
                <a:latin typeface="Arial Black" panose="020B0A04020102020204" pitchFamily="34" charset="0"/>
              </a:rPr>
              <a:t>Plenty of Fresh Water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0EAC1-BCC0-4281-8831-36872705A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810051" y="4740885"/>
            <a:ext cx="3236707" cy="20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E1E0-DD9C-4697-9E29-435706CF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4008B-D559-47E7-A9C7-257CFD424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Speaker has never been paid for the promotion of the product nor represented the products in any forms. The speaker has been using the products independently over 7 years along with other products related to CKD. This presentation is totally based on the academic and professional experience as a practitioner and consultant.  The speaker has no interest nor an intention to promote a particular product through this presentation.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Henry K. Yoo, DVM MSc MBA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D11538-B528-4BE6-8E9F-45CC2848E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05899" y="4718100"/>
            <a:ext cx="2709863" cy="17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55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B472-013E-4AF5-AC53-0F9BCBB5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0367"/>
          </a:xfrm>
        </p:spPr>
        <p:txBody>
          <a:bodyPr>
            <a:normAutofit fontScale="90000"/>
          </a:bodyPr>
          <a:lstStyle/>
          <a:p>
            <a:r>
              <a:rPr lang="en-US" sz="8000" b="0" i="0" dirty="0">
                <a:solidFill>
                  <a:srgbClr val="54595F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About</a:t>
            </a:r>
            <a:r>
              <a:rPr lang="en-US" sz="8000" b="0" i="0" dirty="0">
                <a:solidFill>
                  <a:srgbClr val="42474C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sz="8000" b="1" i="0" u="none" strike="noStrike" dirty="0" err="1">
                <a:solidFill>
                  <a:srgbClr val="10A5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AminAvast</a:t>
            </a:r>
            <a:r>
              <a:rPr lang="en-US" sz="8000" b="1" i="0" u="none" strike="noStrike" dirty="0">
                <a:solidFill>
                  <a:srgbClr val="10A5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®</a:t>
            </a:r>
            <a:r>
              <a:rPr lang="en-US" b="0" i="0" dirty="0">
                <a:solidFill>
                  <a:srgbClr val="42474C"/>
                </a:solidFill>
                <a:effectLst/>
                <a:latin typeface="Montserrat" panose="00000500000000000000" pitchFamily="2" charset="0"/>
              </a:rPr>
              <a:t/>
            </a:r>
            <a:br>
              <a:rPr lang="en-US" b="0" i="0" dirty="0">
                <a:solidFill>
                  <a:srgbClr val="42474C"/>
                </a:solidFill>
                <a:effectLst/>
                <a:latin typeface="Montserrat" panose="00000500000000000000" pitchFamily="2" charset="0"/>
              </a:rPr>
            </a:br>
            <a:endParaRPr lang="en-US" dirty="0"/>
          </a:p>
        </p:txBody>
      </p:sp>
      <p:sp>
        <p:nvSpPr>
          <p:cNvPr id="6" name="AutoShape 4" descr="AminAvast Kidney Support">
            <a:extLst>
              <a:ext uri="{FF2B5EF4-FFF2-40B4-BE49-F238E27FC236}">
                <a16:creationId xmlns:a16="http://schemas.microsoft.com/office/drawing/2014/main" id="{EB19E027-302A-40BE-BFE3-BDF72AFE0B47}"/>
              </a:ext>
            </a:extLst>
          </p:cNvPr>
          <p:cNvSpPr>
            <a:spLocks noGrp="1" noChangeAspect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0" i="0" u="none" strike="noStrike" dirty="0" err="1">
                <a:solidFill>
                  <a:srgbClr val="42474C"/>
                </a:solidFill>
                <a:effectLst/>
                <a:latin typeface="Arial Black" panose="020B0A04020102020204" pitchFamily="34" charset="0"/>
              </a:rPr>
              <a:t>AminAvast</a:t>
            </a:r>
            <a:r>
              <a:rPr lang="en-US" b="0" i="0" u="none" strike="noStrike" dirty="0">
                <a:solidFill>
                  <a:srgbClr val="42474C"/>
                </a:solidFill>
                <a:effectLst/>
                <a:latin typeface="Arial Black" panose="020B0A04020102020204" pitchFamily="34" charset="0"/>
              </a:rPr>
              <a:t>® </a:t>
            </a:r>
            <a:endParaRPr lang="en-US" dirty="0">
              <a:solidFill>
                <a:srgbClr val="42474C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b="0" i="0" u="none" strike="noStrike" dirty="0">
                <a:solidFill>
                  <a:srgbClr val="42474C"/>
                </a:solidFill>
                <a:effectLst/>
                <a:latin typeface="Arial Black" panose="020B0A04020102020204" pitchFamily="34" charset="0"/>
              </a:rPr>
              <a:t>Nutritional Supplement to Help Support Cats’ and Dogs’</a:t>
            </a:r>
          </a:p>
          <a:p>
            <a:pPr algn="l"/>
            <a:r>
              <a:rPr lang="en-US" b="0" i="0" dirty="0">
                <a:solidFill>
                  <a:srgbClr val="FF6800"/>
                </a:solidFill>
                <a:effectLst/>
                <a:latin typeface="Arial Black" panose="020B0A04020102020204" pitchFamily="34" charset="0"/>
              </a:rPr>
              <a:t>Natural Kidney Functions</a:t>
            </a:r>
          </a:p>
          <a:p>
            <a:pPr algn="l"/>
            <a:r>
              <a:rPr lang="en-US" dirty="0">
                <a:solidFill>
                  <a:srgbClr val="FF6800"/>
                </a:solidFill>
                <a:latin typeface="Arial Black" panose="020B0A04020102020204" pitchFamily="34" charset="0"/>
              </a:rPr>
              <a:t>Used as Tx &amp; Prevention as well as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6800"/>
                </a:solidFill>
                <a:latin typeface="Arial Black" panose="020B0A04020102020204" pitchFamily="34" charset="0"/>
              </a:rPr>
              <a:t>  </a:t>
            </a:r>
            <a:r>
              <a:rPr lang="en-US" b="0" i="0" dirty="0" err="1">
                <a:solidFill>
                  <a:srgbClr val="FF6800"/>
                </a:solidFill>
                <a:effectLst/>
                <a:latin typeface="Arial Black" panose="020B0A04020102020204" pitchFamily="34" charset="0"/>
              </a:rPr>
              <a:t>Maintenence</a:t>
            </a:r>
            <a:endParaRPr lang="en-US" b="0" i="0" dirty="0">
              <a:solidFill>
                <a:srgbClr val="FF6800"/>
              </a:solidFill>
              <a:effectLst/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5849E7B-35F0-480E-8D17-AD2F80D0C5A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344245" y="2237853"/>
            <a:ext cx="6002767" cy="29546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400" dirty="0">
                <a:solidFill>
                  <a:srgbClr val="4247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2474C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aintain the health of aging kidney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2474C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Complements a Protein Restricted Diet.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2474C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Maintains normal renal health.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2474C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Supports normal renal cell structure.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2474C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Maintains natural low levels of oxidative stress.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2474C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Supports a healthy coat.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2474C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Supports overall health and vitality.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31" name="Picture 7" descr="product image">
            <a:extLst>
              <a:ext uri="{FF2B5EF4-FFF2-40B4-BE49-F238E27FC236}">
                <a16:creationId xmlns:a16="http://schemas.microsoft.com/office/drawing/2014/main" id="{0348392C-BE54-4172-B893-4C8B748D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491" y="436413"/>
            <a:ext cx="1515259" cy="151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113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38AFFC-6B04-46E2-AC8E-7B9E64B3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4 Principles of Preventive Medicine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8BE7D-EE27-44B0-A0A1-E6F9C9F8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Early Education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Early Dx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Early Tx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Salvaging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AE2E-4E0A-41F0-BDEE-C6A9FBA79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648226" y="2647016"/>
            <a:ext cx="5127812" cy="3845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4EEDF4-075C-4F7D-800F-CB222D874DD8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grihandbook.blogspot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811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F654-DF0F-4300-A490-EE13DA88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Conclusion 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8AE5-AD90-4E9B-8D71-5B47B62E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Irreversible nature of Renal Disease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Preventable @ least cost involvement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NMNM for constant monitoring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Consider other critical organs collaborating with Kidney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Crucial Client Education through Show-n-Tell @ early stage intervention for Preventive Medicine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Preventive Use of Rx, Diet supplements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0EE081-5A04-4166-9826-30D4B365B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937625" y="144934"/>
            <a:ext cx="4106178" cy="23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6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A22F8-2C91-453D-8A85-00B16382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Staff Training  Leads to  Client Education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2C8259-9B6C-4195-B0E0-20149C125D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68" y="1258646"/>
            <a:ext cx="4868733" cy="565145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07D3B8-94E7-4B42-9F5E-F0FA0AEA5E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258646"/>
            <a:ext cx="5747272" cy="5510281"/>
          </a:xfrm>
        </p:spPr>
      </p:pic>
    </p:spTree>
    <p:extLst>
      <p:ext uri="{BB962C8B-B14F-4D97-AF65-F5344CB8AC3E}">
        <p14:creationId xmlns:p14="http://schemas.microsoft.com/office/powerpoint/2010/main" val="1862833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D5E0F7-4145-4C2F-8A1B-0758F6F6C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28" y="0"/>
            <a:ext cx="9504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57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7110B-197C-4254-93D5-F9181681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51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Extensively Used Technology @ Present Moment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23B7C8C-86B4-4309-8B4F-62F28E0E2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21" y="903642"/>
            <a:ext cx="6454589" cy="5701553"/>
          </a:xfrm>
        </p:spPr>
      </p:pic>
    </p:spTree>
    <p:extLst>
      <p:ext uri="{BB962C8B-B14F-4D97-AF65-F5344CB8AC3E}">
        <p14:creationId xmlns:p14="http://schemas.microsoft.com/office/powerpoint/2010/main" val="1177689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896008-8B41-4885-8E44-1A4B6D96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Marketing &amp; Sales Don’t Belong to Professionals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39D296-4DDF-4230-A475-EFFBED4357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34" y="1825625"/>
            <a:ext cx="4582758" cy="435133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BF54E4D-FFCC-4682-A5BE-ACF22F1C08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90" y="1825625"/>
            <a:ext cx="4582758" cy="4351338"/>
          </a:xfrm>
        </p:spPr>
      </p:pic>
    </p:spTree>
    <p:extLst>
      <p:ext uri="{BB962C8B-B14F-4D97-AF65-F5344CB8AC3E}">
        <p14:creationId xmlns:p14="http://schemas.microsoft.com/office/powerpoint/2010/main" val="58435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B27C-7653-4F2D-84D6-71D72E665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Work &amp; Life Balance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617901-108D-4AD9-9D50-F2EC4D7F62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28" y="1690688"/>
            <a:ext cx="3414615" cy="465632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9C99B6-A55A-46CB-BFBD-4A2E6621B7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96" y="1690688"/>
            <a:ext cx="3170776" cy="4656324"/>
          </a:xfrm>
        </p:spPr>
      </p:pic>
    </p:spTree>
    <p:extLst>
      <p:ext uri="{BB962C8B-B14F-4D97-AF65-F5344CB8AC3E}">
        <p14:creationId xmlns:p14="http://schemas.microsoft.com/office/powerpoint/2010/main" val="2132336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A10E-6983-441D-862E-D0AF43D3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Q &amp; 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AA076-5F93-4F3D-89A0-6A7737E8E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Appreciation for the Hosting and Sponsorship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2000" dirty="0">
                <a:latin typeface="Arial Black" panose="020B0A04020102020204" pitchFamily="34" charset="0"/>
              </a:rPr>
              <a:t>Henry K. Yoo, DVM MSc MBA</a:t>
            </a:r>
          </a:p>
          <a:p>
            <a:pPr marL="0" indent="0">
              <a:buNone/>
            </a:pPr>
            <a:r>
              <a:rPr lang="en-US" sz="2000" dirty="0">
                <a:latin typeface="Arial Black" panose="020B0A04020102020204" pitchFamily="34" charset="0"/>
              </a:rPr>
              <a:t>	Infinity Medical Consulting &amp; Co.</a:t>
            </a:r>
          </a:p>
          <a:p>
            <a:pPr marL="0" indent="0">
              <a:buNone/>
            </a:pPr>
            <a:r>
              <a:rPr lang="en-US" sz="2000" dirty="0">
                <a:latin typeface="Arial Black" panose="020B0A04020102020204" pitchFamily="34" charset="0"/>
              </a:rPr>
              <a:t>	Santa Monica, Calif. USA  </a:t>
            </a:r>
          </a:p>
          <a:p>
            <a:pPr marL="0" indent="0">
              <a:buNone/>
            </a:pPr>
            <a:r>
              <a:rPr lang="en-US" sz="2000" dirty="0">
                <a:latin typeface="Arial Black" panose="020B0A04020102020204" pitchFamily="34" charset="0"/>
              </a:rPr>
              <a:t>	Executive Consultant &amp; Preventive Medicine 	Advisor.</a:t>
            </a:r>
          </a:p>
          <a:p>
            <a:pPr marL="0" indent="0">
              <a:buNone/>
            </a:pPr>
            <a:r>
              <a:rPr lang="en-US" sz="2000" dirty="0">
                <a:latin typeface="Arial Black" panose="020B0A04020102020204" pitchFamily="34" charset="0"/>
              </a:rPr>
              <a:t>	</a:t>
            </a:r>
            <a:r>
              <a:rPr lang="en-US" sz="2000" dirty="0">
                <a:latin typeface="Arial Black" panose="020B0A04020102020204" pitchFamily="34" charset="0"/>
                <a:hlinkClick r:id="rId2"/>
              </a:rPr>
              <a:t>henryyoo@gmail.com</a:t>
            </a:r>
            <a:r>
              <a:rPr lang="en-US" sz="2000" dirty="0">
                <a:latin typeface="Arial Black" panose="020B0A04020102020204" pitchFamily="34" charset="0"/>
              </a:rPr>
              <a:t>, 310 990 1384</a:t>
            </a:r>
          </a:p>
        </p:txBody>
      </p:sp>
    </p:spTree>
    <p:extLst>
      <p:ext uri="{BB962C8B-B14F-4D97-AF65-F5344CB8AC3E}">
        <p14:creationId xmlns:p14="http://schemas.microsoft.com/office/powerpoint/2010/main" val="330809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C3E9-4085-455D-995F-1DAF5FEE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438AD-D805-4987-ADBB-D037E6379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Fundamentals in Renal Disease.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are the measurements of Kidney stress and/or failure?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is new in Renal Care and Treatment?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Why Renal Care &amp; Treatment?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Best Practice and Tx, Rx Px on the Renal Care.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Dos and Don’t in the Renal Care in Private Practice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9FA84-74D8-4C96-8EF2-0FDA98C3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955746" y="185738"/>
            <a:ext cx="2973209" cy="1971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7D088F-56F6-43AB-AF8E-265866A75F9B}"/>
              </a:ext>
            </a:extLst>
          </p:cNvPr>
          <p:cNvSpPr txBox="1"/>
          <p:nvPr/>
        </p:nvSpPr>
        <p:spPr>
          <a:xfrm>
            <a:off x="11769276" y="5491730"/>
            <a:ext cx="31935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ingularityhub.com/2020/06/03/artificial-kidneys-are-a-step-closer-with-this-new-tech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4213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CAB6-6D33-4644-B211-7117431A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Etiology of CKD/AKD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642E-8D08-4F82-8854-3AD50B17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Geriatric Changes</a:t>
            </a:r>
          </a:p>
          <a:p>
            <a:r>
              <a:rPr lang="en-US" dirty="0">
                <a:latin typeface="Arial Black" panose="020B0A04020102020204" pitchFamily="34" charset="0"/>
              </a:rPr>
              <a:t>Genetic Factors</a:t>
            </a:r>
          </a:p>
          <a:p>
            <a:r>
              <a:rPr lang="en-US" dirty="0">
                <a:latin typeface="Arial Black" panose="020B0A04020102020204" pitchFamily="34" charset="0"/>
              </a:rPr>
              <a:t>Lower Urinary Tract Origin</a:t>
            </a:r>
          </a:p>
          <a:p>
            <a:r>
              <a:rPr lang="en-US" dirty="0">
                <a:latin typeface="Arial Black" panose="020B0A04020102020204" pitchFamily="34" charset="0"/>
              </a:rPr>
              <a:t>Bacterial/Micro-organism</a:t>
            </a:r>
          </a:p>
          <a:p>
            <a:r>
              <a:rPr lang="en-US" dirty="0">
                <a:latin typeface="Arial Black" panose="020B0A04020102020204" pitchFamily="34" charset="0"/>
              </a:rPr>
              <a:t>Oncogenic Factors</a:t>
            </a:r>
          </a:p>
          <a:p>
            <a:r>
              <a:rPr lang="en-US" dirty="0">
                <a:latin typeface="Arial Black" panose="020B0A04020102020204" pitchFamily="34" charset="0"/>
              </a:rPr>
              <a:t>Toxicosis</a:t>
            </a:r>
          </a:p>
          <a:p>
            <a:r>
              <a:rPr lang="en-US" dirty="0">
                <a:latin typeface="Arial Black" panose="020B0A04020102020204" pitchFamily="34" charset="0"/>
              </a:rPr>
              <a:t>Immunological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8CF724-5A2C-4AC2-9F14-4D522273E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843374" y="2560320"/>
            <a:ext cx="5012368" cy="3932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8BF530-BFAB-431A-9BDD-8A44753D9861}"/>
              </a:ext>
            </a:extLst>
          </p:cNvPr>
          <p:cNvSpPr txBox="1"/>
          <p:nvPr/>
        </p:nvSpPr>
        <p:spPr>
          <a:xfrm>
            <a:off x="7713597" y="6490245"/>
            <a:ext cx="4142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juniperpublishers.com/apbij/APBIJ.MS.ID.555670.ph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4167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8B4D-4021-4091-A9FC-4049F9CD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3 Models of </a:t>
            </a:r>
            <a:b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Patients with Renal Tx, Rx and Px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52DE9-2F72-4594-9F19-8ECA52377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Diet/nutrition related Model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Treatment &amp; Patient Management Model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Preventive Medicine Model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1BC359-B10C-444F-A0A5-FB548E3D3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2" y="3700463"/>
            <a:ext cx="4188618" cy="27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5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06EE-C3D0-4B2A-9B7C-EFED58FE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Fundamental Renal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C183-1D01-44FD-B7BE-78C1E362C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E1E"/>
                </a:solidFill>
                <a:latin typeface="Franklin Gothic Heavy" panose="020B0903020102020204" pitchFamily="34" charset="0"/>
              </a:rPr>
              <a:t>R</a:t>
            </a: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emoves waste products from the body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E1E"/>
                </a:solidFill>
                <a:latin typeface="Franklin Gothic Heavy" panose="020B0903020102020204" pitchFamily="34" charset="0"/>
              </a:rPr>
              <a:t>R</a:t>
            </a: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emove drugs from the body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E1E"/>
                </a:solidFill>
                <a:latin typeface="Franklin Gothic Heavy" panose="020B0903020102020204" pitchFamily="34" charset="0"/>
              </a:rPr>
              <a:t>B</a:t>
            </a: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alance the body's fluids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E1E"/>
                </a:solidFill>
                <a:latin typeface="Franklin Gothic Heavy" panose="020B0903020102020204" pitchFamily="34" charset="0"/>
              </a:rPr>
              <a:t>R</a:t>
            </a: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elease hormones that regulate blood pressure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E1E"/>
                </a:solidFill>
                <a:latin typeface="Franklin Gothic Heavy" panose="020B0903020102020204" pitchFamily="34" charset="0"/>
              </a:rPr>
              <a:t>P</a:t>
            </a: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roduce an active form of vitamin D that promotes strong, healthy bones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E1E"/>
                </a:solidFill>
                <a:latin typeface="Franklin Gothic Heavy" panose="020B0903020102020204" pitchFamily="34" charset="0"/>
              </a:rPr>
              <a:t>C</a:t>
            </a:r>
            <a:r>
              <a:rPr lang="en-US" b="0" i="0" dirty="0">
                <a:solidFill>
                  <a:srgbClr val="201E1E"/>
                </a:solidFill>
                <a:effectLst/>
                <a:latin typeface="Franklin Gothic Heavy" panose="020B0903020102020204" pitchFamily="34" charset="0"/>
              </a:rPr>
              <a:t>ontrol the production of red blood cells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DCE6D-4745-4F67-B6B5-502F4C03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186737" y="4686301"/>
            <a:ext cx="3833813" cy="20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95EF-F4B3-4F36-87ED-30D33D71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/>
          </a:bodyPr>
          <a:lstStyle/>
          <a:p>
            <a:r>
              <a:rPr lang="en-US" sz="3600">
                <a:latin typeface="Aharoni" panose="02010803020104030203" pitchFamily="2" charset="-79"/>
                <a:cs typeface="Aharoni" panose="02010803020104030203" pitchFamily="2" charset="-79"/>
              </a:rPr>
              <a:t>Usual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Medical Complaints by Clients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A7D0-42B5-4D26-AE8F-DB7DD8B8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253"/>
            <a:ext cx="10515600" cy="4821499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endParaRPr lang="en-US" b="0" i="0" dirty="0">
              <a:solidFill>
                <a:srgbClr val="444444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Vomiting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Constant thrust</a:t>
            </a:r>
            <a:endParaRPr lang="en-US" b="0" i="0" dirty="0">
              <a:solidFill>
                <a:srgbClr val="C0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Blood in urine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Lethargy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Pale gums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Ulcers in the mouth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Intestinal seizures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Significant weight loss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Drunken behavior or movement such as stumbling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US" b="0" i="0" dirty="0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ecrease in appetite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Breath that smells like chemicals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59344-2504-49C8-8859-6DF48B74A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80004" y="1288229"/>
            <a:ext cx="5273796" cy="34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7999-3956-42EB-BB86-4409A947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NMNM (no measurement no management)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C6D24-F3DF-4B1D-94C5-09AECFF00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GFR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SDMA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BUN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Creatinine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BUN/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Creat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 Ratio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Urine Concentration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Anemia through PCV/Hb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Dehydration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C29A1-6AF8-4BFE-82E5-81DEC909D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343807" y="1585792"/>
            <a:ext cx="5129056" cy="5022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5D0302-4AE1-411A-BA3C-70673A1F9698}"/>
              </a:ext>
            </a:extLst>
          </p:cNvPr>
          <p:cNvSpPr txBox="1"/>
          <p:nvPr/>
        </p:nvSpPr>
        <p:spPr>
          <a:xfrm>
            <a:off x="8672513" y="4902876"/>
            <a:ext cx="246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oldvictim.org/tag/blood-test-for-mold-illnes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8234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C8A2-BBE8-4AE4-A1FC-648CE31B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4" y="365125"/>
            <a:ext cx="10467975" cy="94932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Franklin Gothic Heavy" panose="020B0903020102020204" pitchFamily="34" charset="0"/>
              </a:rPr>
              <a:t>Anemia</a:t>
            </a:r>
            <a:r>
              <a:rPr lang="en-US" dirty="0">
                <a:latin typeface="Franklin Gothic Heavy" panose="020B0903020102020204" pitchFamily="34" charset="0"/>
              </a:rPr>
              <a:t> in Human Related to CKD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084B48-FA28-48F4-AF66-55DB83C6A6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4" y="1253790"/>
            <a:ext cx="6743700" cy="546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7138</TotalTime>
  <Words>857</Words>
  <Application>Microsoft Office PowerPoint</Application>
  <PresentationFormat>와이드스크린</PresentationFormat>
  <Paragraphs>182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41" baseType="lpstr">
      <vt:lpstr>Aharoni</vt:lpstr>
      <vt:lpstr>Aspira-Bold</vt:lpstr>
      <vt:lpstr>DINNextLTPro-Light</vt:lpstr>
      <vt:lpstr>Montserrat</vt:lpstr>
      <vt:lpstr>Poppins</vt:lpstr>
      <vt:lpstr>Malgun Gothic</vt:lpstr>
      <vt:lpstr>Arial</vt:lpstr>
      <vt:lpstr>Arial Black</vt:lpstr>
      <vt:lpstr>Calibri</vt:lpstr>
      <vt:lpstr>Calibri Light</vt:lpstr>
      <vt:lpstr>Franklin Gothic Heavy</vt:lpstr>
      <vt:lpstr>Times New Roman</vt:lpstr>
      <vt:lpstr>Office Theme</vt:lpstr>
      <vt:lpstr>    Elite Management in  Renal Care, Treatment and Prevention</vt:lpstr>
      <vt:lpstr>Disclaimer</vt:lpstr>
      <vt:lpstr>Objectives</vt:lpstr>
      <vt:lpstr>Etiology of CKD/AKD</vt:lpstr>
      <vt:lpstr>3 Models of  Patients with Renal Tx, Rx and Px</vt:lpstr>
      <vt:lpstr>Fundamental Renal Function</vt:lpstr>
      <vt:lpstr>Usual Medical Complaints by Clients </vt:lpstr>
      <vt:lpstr>NMNM (no measurement no management)</vt:lpstr>
      <vt:lpstr>Anemia in Human Related to CKD</vt:lpstr>
      <vt:lpstr>5 CKD Stage by GFR (30-75% Damage)</vt:lpstr>
      <vt:lpstr>PowerPoint 프레젠테이션</vt:lpstr>
      <vt:lpstr>Most Readily-Used Renal Test in Use</vt:lpstr>
      <vt:lpstr>Diet Combined with Clinician Monitoring</vt:lpstr>
      <vt:lpstr>Attention to Anemia</vt:lpstr>
      <vt:lpstr>New Ideas on Renal Care - KERENDIA</vt:lpstr>
      <vt:lpstr>Why Renal Care? ( if not ?)</vt:lpstr>
      <vt:lpstr>Best Patient Care &amp; Client Communication</vt:lpstr>
      <vt:lpstr>       Dont’s             &amp;              Dos</vt:lpstr>
      <vt:lpstr>Available Products &amp; Supplements for CKD</vt:lpstr>
      <vt:lpstr>About AminAvast® </vt:lpstr>
      <vt:lpstr>4 Principles of Preventive Medicine</vt:lpstr>
      <vt:lpstr>Conclusion  </vt:lpstr>
      <vt:lpstr>Staff Training  Leads to  Client Education</vt:lpstr>
      <vt:lpstr>PowerPoint 프레젠테이션</vt:lpstr>
      <vt:lpstr>Extensively Used Technology @ Present Moment</vt:lpstr>
      <vt:lpstr>Marketing &amp; Sales Don’t Belong to Professionals</vt:lpstr>
      <vt:lpstr>Work &amp; Life Balance</vt:lpstr>
      <vt:lpstr>Q &amp;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Elite Management of  Renal Treatment, Care and Prevention</dc:title>
  <dc:creator>henryyoo@gmail.com</dc:creator>
  <cp:lastModifiedBy>user</cp:lastModifiedBy>
  <cp:revision>28</cp:revision>
  <dcterms:created xsi:type="dcterms:W3CDTF">2021-10-24T05:02:11Z</dcterms:created>
  <dcterms:modified xsi:type="dcterms:W3CDTF">2021-12-21T02:45:27Z</dcterms:modified>
</cp:coreProperties>
</file>